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84" r:id="rId3"/>
    <p:sldMasterId id="2147483793" r:id="rId4"/>
    <p:sldMasterId id="2147483795" r:id="rId5"/>
    <p:sldMasterId id="2147483797" r:id="rId6"/>
    <p:sldMasterId id="2147483799" r:id="rId7"/>
    <p:sldMasterId id="2147483801" r:id="rId8"/>
  </p:sldMasterIdLst>
  <p:notesMasterIdLst>
    <p:notesMasterId r:id="rId21"/>
  </p:notesMasterIdLst>
  <p:sldIdLst>
    <p:sldId id="343" r:id="rId9"/>
    <p:sldId id="333" r:id="rId10"/>
    <p:sldId id="337" r:id="rId11"/>
    <p:sldId id="339" r:id="rId12"/>
    <p:sldId id="338" r:id="rId13"/>
    <p:sldId id="340" r:id="rId14"/>
    <p:sldId id="334" r:id="rId15"/>
    <p:sldId id="342" r:id="rId16"/>
    <p:sldId id="335" r:id="rId17"/>
    <p:sldId id="336" r:id="rId18"/>
    <p:sldId id="341" r:id="rId19"/>
    <p:sldId id="344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an Dunlop" initials="" lastIdx="2" clrIdx="0"/>
  <p:cmAuthor id="1" name="Simon Jupp" initials="" lastIdx="5" clrIdx="1"/>
  <p:cmAuthor id="2" name="Helen Parkinson" initials="" lastIdx="1" clrIdx="2"/>
  <p:cmAuthor id="3" name="Alasdair J G Gray" initials="" lastIdx="2" clrIdx="3"/>
  <p:cmAuthor id="4" name="Tony Burdett" initials="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9"/>
    <a:srgbClr val="FFB4AA"/>
    <a:srgbClr val="62D0DF"/>
    <a:srgbClr val="DAC79D"/>
    <a:srgbClr val="DAB7E2"/>
    <a:srgbClr val="006666"/>
    <a:srgbClr val="000000"/>
    <a:srgbClr val="92D7E1"/>
    <a:srgbClr val="1598C5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-12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23/03/17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685503" y="4343014"/>
            <a:ext cx="5486309" cy="4693386"/>
          </a:xfrm>
          <a:prstGeom prst="rect">
            <a:avLst/>
          </a:prstGeom>
        </p:spPr>
        <p:txBody>
          <a:bodyPr lIns="0" tIns="0" rIns="0" bIns="0"/>
          <a:lstStyle/>
          <a:p>
            <a:pPr marL="189367" indent="-189367"/>
            <a:r>
              <a:rPr lang="en-GB" sz="2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This</a:t>
            </a:r>
            <a:r>
              <a:rPr lang="en-GB" sz="230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 slide serves to highlight our fundamental process.  We provide tools to help people </a:t>
            </a:r>
            <a:r>
              <a:rPr lang="en-GB" sz="2300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cleanup</a:t>
            </a:r>
            <a:r>
              <a:rPr lang="en-GB" sz="230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 their data, make it easier to integrate with other resources, annotate with ontologies to provide search expansion, structure it better to facilitate integration.  Mention briefly each of these tools – OLS is ontology repository serving reasoned views over 150 ontologies, Zooma helps predict mappings to ontology terms from text, Webulous helps curators </a:t>
            </a:r>
            <a:r>
              <a:rPr lang="en-GB" sz="2300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etc</a:t>
            </a:r>
            <a:r>
              <a:rPr lang="en-GB" sz="230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 request new terms, EFO is designed to support application building using the ontology</a:t>
            </a:r>
            <a:endParaRPr lang="en-GB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5E82E-748D-493E-8E62-E278C22057F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61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5E82E-748D-493E-8E62-E278C22057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6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eg"/><Relationship Id="rId3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715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715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</p:spPr>
        <p:txBody>
          <a:bodyPr>
            <a:normAutofit/>
          </a:bodyPr>
          <a:lstStyle>
            <a:lvl1pPr algn="l">
              <a:defRPr sz="4000" b="0" i="0">
                <a:solidFill>
                  <a:srgbClr val="376092"/>
                </a:solidFill>
                <a:latin typeface="Gill Sans"/>
                <a:cs typeface="Gill San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59720"/>
            <a:ext cx="9144000" cy="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85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78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33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nTargets_cover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30" y="429157"/>
            <a:ext cx="7867384" cy="6039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CTI_OT_Primary_Logo_HR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4637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97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penTargets_cover1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CTI_OT_Primary_Logo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02" y="5954084"/>
            <a:ext cx="1623601" cy="5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2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Targets_cover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66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8884"/>
            <a:ext cx="4472004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7F7F7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87485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CTI_OT_Primary_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5154"/>
            <a:ext cx="1476001" cy="5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1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7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6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1700"/>
            <a:ext cx="4038600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1700"/>
            <a:ext cx="4038600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6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57"/>
            <a:ext cx="8244000" cy="57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1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356357"/>
            <a:ext cx="2133600" cy="365125"/>
          </a:xfrm>
          <a:prstGeom prst="rect">
            <a:avLst/>
          </a:prstGeom>
        </p:spPr>
        <p:txBody>
          <a:bodyPr lIns="91413" tIns="45706" rIns="91413" bIns="45706"/>
          <a:lstStyle>
            <a:lvl1pPr>
              <a:defRPr>
                <a:latin typeface="Helvetica"/>
              </a:defRPr>
            </a:lvl1pPr>
          </a:lstStyle>
          <a:p>
            <a:fld id="{BA6F2718-5D41-4441-8289-AA7D9DDB3F49}" type="datetimeFigureOut">
              <a:rPr lang="en-US" smtClean="0">
                <a:solidFill>
                  <a:srgbClr val="084A87">
                    <a:tint val="75000"/>
                  </a:srgbClr>
                </a:solidFill>
              </a:rPr>
              <a:pPr/>
              <a:t>23/03/17</a:t>
            </a:fld>
            <a:endParaRPr lang="en-US" dirty="0">
              <a:solidFill>
                <a:srgbClr val="084A87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3" y="6356357"/>
            <a:ext cx="2895600" cy="365125"/>
          </a:xfrm>
          <a:prstGeom prst="rect">
            <a:avLst/>
          </a:prstGeom>
        </p:spPr>
        <p:txBody>
          <a:bodyPr lIns="91413" tIns="45706" rIns="91413" bIns="45706"/>
          <a:lstStyle>
            <a:lvl1pPr>
              <a:defRPr>
                <a:latin typeface="Helvetica"/>
              </a:defRPr>
            </a:lvl1pPr>
          </a:lstStyle>
          <a:p>
            <a:endParaRPr lang="en-US" dirty="0">
              <a:solidFill>
                <a:srgbClr val="084A87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</a:defRPr>
            </a:lvl1pPr>
          </a:lstStyle>
          <a:p>
            <a:fld id="{34F47824-32EB-1E48-A3C3-F0503BC58212}" type="slidenum">
              <a:rPr lang="en-US" smtClean="0">
                <a:solidFill>
                  <a:srgbClr val="084A87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84A8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34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50" y="1412776"/>
            <a:ext cx="7045948" cy="489654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9629" y="6476226"/>
            <a:ext cx="242964" cy="365125"/>
          </a:xfrm>
        </p:spPr>
        <p:txBody>
          <a:bodyPr/>
          <a:lstStyle>
            <a:lvl1pPr algn="r">
              <a:defRPr/>
            </a:lvl1pPr>
          </a:lstStyle>
          <a:p>
            <a:fld id="{2FE18977-94FB-415F-B497-03350E8854FC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1433" y="707462"/>
            <a:ext cx="6258535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670" indent="0">
              <a:buNone/>
              <a:defRPr>
                <a:latin typeface="Cambria" pitchFamily="18" charset="0"/>
              </a:defRPr>
            </a:lvl2pPr>
            <a:lvl3pPr marL="717340" indent="0">
              <a:buNone/>
              <a:defRPr>
                <a:latin typeface="Cambria" pitchFamily="18" charset="0"/>
              </a:defRPr>
            </a:lvl3pPr>
            <a:lvl4pPr marL="1076011" indent="0">
              <a:buNone/>
              <a:defRPr>
                <a:latin typeface="Cambria" pitchFamily="18" charset="0"/>
              </a:defRPr>
            </a:lvl4pPr>
            <a:lvl5pPr marL="1434681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487518" y="6476226"/>
            <a:ext cx="906803" cy="365125"/>
          </a:xfrm>
          <a:prstGeom prst="rect">
            <a:avLst/>
          </a:prstGeom>
        </p:spPr>
        <p:txBody>
          <a:bodyPr lIns="91413" tIns="45706" rIns="91413" bIns="45706"/>
          <a:lstStyle/>
          <a:p>
            <a:r>
              <a:rPr lang="en-US" dirty="0" smtClean="0">
                <a:solidFill>
                  <a:srgbClr val="9A8B7D"/>
                </a:solidFill>
              </a:rPr>
              <a:t>19 August 2014</a:t>
            </a:r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439" y="6476226"/>
            <a:ext cx="1154078" cy="365125"/>
          </a:xfrm>
          <a:prstGeom prst="rect">
            <a:avLst/>
          </a:prstGeom>
        </p:spPr>
        <p:txBody>
          <a:bodyPr lIns="91413" tIns="45706" rIns="91413" bIns="45706"/>
          <a:lstStyle/>
          <a:p>
            <a:r>
              <a:rPr lang="en-GB" dirty="0" smtClean="0">
                <a:solidFill>
                  <a:srgbClr val="9A8B7D"/>
                </a:solidFill>
              </a:rPr>
              <a:t>Attrition Overview</a:t>
            </a:r>
            <a:endParaRPr lang="en-GB" dirty="0">
              <a:solidFill>
                <a:srgbClr val="9A8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50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789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337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699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0077" y="675318"/>
            <a:ext cx="7223847" cy="384721"/>
          </a:xfrm>
        </p:spPr>
        <p:txBody>
          <a:bodyPr lIns="0" tIns="0" rIns="0" bIns="0"/>
          <a:lstStyle>
            <a:lvl1pPr>
              <a:defRPr sz="2500" b="0" i="0">
                <a:solidFill>
                  <a:srgbClr val="0091E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4" y="6377942"/>
            <a:ext cx="2926079" cy="251394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51394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696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6611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57"/>
            <a:ext cx="8244000" cy="57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E6DF-77CA-42D3-9846-78674D21151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311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7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 xmlns:p14="http://schemas.microsoft.com/office/powerpoint/2010/main">
    <p:cut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theme" Target="../theme/theme4.xml"/><Relationship Id="rId3" Type="http://schemas.openxmlformats.org/officeDocument/2006/relationships/image" Target="../media/image21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theme" Target="../theme/theme6.xml"/><Relationship Id="rId3" Type="http://schemas.openxmlformats.org/officeDocument/2006/relationships/image" Target="../media/image21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Relationship Id="rId3" Type="http://schemas.openxmlformats.org/officeDocument/2006/relationships/image" Target="../media/image21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8.xml"/><Relationship Id="rId3" Type="http://schemas.openxmlformats.org/officeDocument/2006/relationships/image" Target="../media/image2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  <p:sldLayoutId id="2147483775" r:id="rId18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79" r:id="rId4"/>
    <p:sldLayoutId id="2147483780" r:id="rId5"/>
    <p:sldLayoutId id="2147483781" r:id="rId6"/>
    <p:sldLayoutId id="2147483782" r:id="rId7"/>
    <p:sldLayoutId id="2147483783" r:id="rId8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3" tIns="45706" rIns="91413" bIns="4570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7"/>
            <a:ext cx="8229600" cy="4525963"/>
          </a:xfrm>
          <a:prstGeom prst="rect">
            <a:avLst/>
          </a:prstGeom>
        </p:spPr>
        <p:txBody>
          <a:bodyPr vert="horz" lIns="91413" tIns="45706" rIns="91413" bIns="4570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6324114"/>
            <a:ext cx="2133600" cy="365125"/>
          </a:xfrm>
          <a:prstGeom prst="rect">
            <a:avLst/>
          </a:prstGeom>
        </p:spPr>
        <p:txBody>
          <a:bodyPr vert="horz" lIns="91413" tIns="45706" rIns="91413" bIns="45706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fld id="{5AC2D2C7-8E3E-EF4A-8253-65F00231E1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TI_OT_Primary_Logo_HR.jp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4637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457068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801" indent="-342801" algn="l" defTabSz="457068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734" indent="-285666" algn="l" defTabSz="457068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2667" indent="-228533" algn="l" defTabSz="457068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599732" indent="-228533" algn="l" defTabSz="457068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6800" indent="-228533" algn="l" defTabSz="457068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3867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3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0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66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3" tIns="45706" rIns="91413" bIns="4570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13" tIns="45706" rIns="91413" bIns="4570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6324106"/>
            <a:ext cx="2133600" cy="365125"/>
          </a:xfrm>
          <a:prstGeom prst="rect">
            <a:avLst/>
          </a:prstGeom>
        </p:spPr>
        <p:txBody>
          <a:bodyPr vert="horz" lIns="91413" tIns="45706" rIns="91413" bIns="45706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fld id="{5AC2D2C7-8E3E-EF4A-8253-65F00231E1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TI_OT_Primary_Logo_HR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83" y="6164631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hdr="0" ftr="0" dt="0"/>
  <p:txStyles>
    <p:titleStyle>
      <a:lvl1pPr algn="l" defTabSz="457068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801" indent="-342801" algn="l" defTabSz="457068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734" indent="-285666" algn="l" defTabSz="457068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2667" indent="-228533" algn="l" defTabSz="457068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599732" indent="-228533" algn="l" defTabSz="457068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6800" indent="-228533" algn="l" defTabSz="457068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3867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3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0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66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0077" y="675317"/>
            <a:ext cx="7223847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0091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9358" y="2933789"/>
            <a:ext cx="690529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4" y="6377941"/>
            <a:ext cx="2926079" cy="25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801512">
              <a:defRPr sz="16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5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801512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en-US" sz="16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5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defTabSz="801512">
              <a:defRPr sz="16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00756" eaLnBrk="1" hangingPunct="1">
        <a:defRPr>
          <a:latin typeface="+mn-lt"/>
          <a:ea typeface="+mn-ea"/>
          <a:cs typeface="+mn-cs"/>
        </a:defRPr>
      </a:lvl2pPr>
      <a:lvl3pPr marL="801512" eaLnBrk="1" hangingPunct="1">
        <a:defRPr>
          <a:latin typeface="+mn-lt"/>
          <a:ea typeface="+mn-ea"/>
          <a:cs typeface="+mn-cs"/>
        </a:defRPr>
      </a:lvl3pPr>
      <a:lvl4pPr marL="1202268" eaLnBrk="1" hangingPunct="1">
        <a:defRPr>
          <a:latin typeface="+mn-lt"/>
          <a:ea typeface="+mn-ea"/>
          <a:cs typeface="+mn-cs"/>
        </a:defRPr>
      </a:lvl4pPr>
      <a:lvl5pPr marL="1603024" eaLnBrk="1" hangingPunct="1">
        <a:defRPr>
          <a:latin typeface="+mn-lt"/>
          <a:ea typeface="+mn-ea"/>
          <a:cs typeface="+mn-cs"/>
        </a:defRPr>
      </a:lvl5pPr>
      <a:lvl6pPr marL="2003780" eaLnBrk="1" hangingPunct="1">
        <a:defRPr>
          <a:latin typeface="+mn-lt"/>
          <a:ea typeface="+mn-ea"/>
          <a:cs typeface="+mn-cs"/>
        </a:defRPr>
      </a:lvl6pPr>
      <a:lvl7pPr marL="2404536" eaLnBrk="1" hangingPunct="1">
        <a:defRPr>
          <a:latin typeface="+mn-lt"/>
          <a:ea typeface="+mn-ea"/>
          <a:cs typeface="+mn-cs"/>
        </a:defRPr>
      </a:lvl7pPr>
      <a:lvl8pPr marL="2805292" eaLnBrk="1" hangingPunct="1">
        <a:defRPr>
          <a:latin typeface="+mn-lt"/>
          <a:ea typeface="+mn-ea"/>
          <a:cs typeface="+mn-cs"/>
        </a:defRPr>
      </a:lvl8pPr>
      <a:lvl9pPr marL="320604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00756" eaLnBrk="1" hangingPunct="1">
        <a:defRPr>
          <a:latin typeface="+mn-lt"/>
          <a:ea typeface="+mn-ea"/>
          <a:cs typeface="+mn-cs"/>
        </a:defRPr>
      </a:lvl2pPr>
      <a:lvl3pPr marL="801512" eaLnBrk="1" hangingPunct="1">
        <a:defRPr>
          <a:latin typeface="+mn-lt"/>
          <a:ea typeface="+mn-ea"/>
          <a:cs typeface="+mn-cs"/>
        </a:defRPr>
      </a:lvl3pPr>
      <a:lvl4pPr marL="1202268" eaLnBrk="1" hangingPunct="1">
        <a:defRPr>
          <a:latin typeface="+mn-lt"/>
          <a:ea typeface="+mn-ea"/>
          <a:cs typeface="+mn-cs"/>
        </a:defRPr>
      </a:lvl4pPr>
      <a:lvl5pPr marL="1603024" eaLnBrk="1" hangingPunct="1">
        <a:defRPr>
          <a:latin typeface="+mn-lt"/>
          <a:ea typeface="+mn-ea"/>
          <a:cs typeface="+mn-cs"/>
        </a:defRPr>
      </a:lvl5pPr>
      <a:lvl6pPr marL="2003780" eaLnBrk="1" hangingPunct="1">
        <a:defRPr>
          <a:latin typeface="+mn-lt"/>
          <a:ea typeface="+mn-ea"/>
          <a:cs typeface="+mn-cs"/>
        </a:defRPr>
      </a:lvl6pPr>
      <a:lvl7pPr marL="2404536" eaLnBrk="1" hangingPunct="1">
        <a:defRPr>
          <a:latin typeface="+mn-lt"/>
          <a:ea typeface="+mn-ea"/>
          <a:cs typeface="+mn-cs"/>
        </a:defRPr>
      </a:lvl7pPr>
      <a:lvl8pPr marL="2805292" eaLnBrk="1" hangingPunct="1">
        <a:defRPr>
          <a:latin typeface="+mn-lt"/>
          <a:ea typeface="+mn-ea"/>
          <a:cs typeface="+mn-cs"/>
        </a:defRPr>
      </a:lvl8pPr>
      <a:lvl9pPr marL="320604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241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AC2D2C7-8E3E-EF4A-8253-65F00231E16E}" type="slidenum">
              <a:rPr lang="en-US" smtClean="0"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charset="0"/>
            </a:endParaRPr>
          </a:p>
        </p:txBody>
      </p:sp>
      <p:pic>
        <p:nvPicPr>
          <p:cNvPr id="8" name="Picture 7" descr="CTI_OT_Primary_Logo_HR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80" y="6164628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241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pPr defTabSz="914400"/>
            <a:fld id="{CBA3E6DF-77CA-42D3-9846-78674D211518}" type="slidenum">
              <a:rPr lang="en-GB" smtClean="0"/>
              <a:pPr defTabSz="914400"/>
              <a:t>‹#›</a:t>
            </a:fld>
            <a:endParaRPr lang="en-GB"/>
          </a:p>
        </p:txBody>
      </p:sp>
      <p:pic>
        <p:nvPicPr>
          <p:cNvPr id="8" name="Picture 7" descr="CTI_OT_Primary_Logo_H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80" y="6164628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3" tIns="45706" rIns="91413" bIns="4570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7"/>
            <a:ext cx="8229600" cy="4525963"/>
          </a:xfrm>
          <a:prstGeom prst="rect">
            <a:avLst/>
          </a:prstGeom>
        </p:spPr>
        <p:txBody>
          <a:bodyPr vert="horz" lIns="91413" tIns="45706" rIns="91413" bIns="4570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6324114"/>
            <a:ext cx="2133600" cy="365125"/>
          </a:xfrm>
          <a:prstGeom prst="rect">
            <a:avLst/>
          </a:prstGeom>
        </p:spPr>
        <p:txBody>
          <a:bodyPr vert="horz" lIns="91413" tIns="45706" rIns="91413" bIns="45706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fld id="{5AC2D2C7-8E3E-EF4A-8253-65F00231E1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TI_OT_Primary_Logo_H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4637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hf hdr="0" ftr="0" dt="0"/>
  <p:txStyles>
    <p:titleStyle>
      <a:lvl1pPr algn="l" defTabSz="457068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801" indent="-342801" algn="l" defTabSz="457068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734" indent="-285666" algn="l" defTabSz="457068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2667" indent="-228533" algn="l" defTabSz="457068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599732" indent="-228533" algn="l" defTabSz="457068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6800" indent="-228533" algn="l" defTabSz="457068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3867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3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0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66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tiff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gif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jpe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jpeg"/><Relationship Id="rId18" Type="http://schemas.openxmlformats.org/officeDocument/2006/relationships/image" Target="../media/image38.gif"/><Relationship Id="rId19" Type="http://schemas.openxmlformats.org/officeDocument/2006/relationships/image" Target="../media/image39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fgpt/zooma" TargetMode="External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9696" y="1655557"/>
            <a:ext cx="8331566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curation</a:t>
            </a:r>
            <a:r>
              <a:rPr lang="en-US" dirty="0" smtClean="0"/>
              <a:t> tooling – </a:t>
            </a:r>
            <a:r>
              <a:rPr lang="en-US" dirty="0" err="1" smtClean="0"/>
              <a:t>AgroHack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9696" y="3814400"/>
            <a:ext cx="6134504" cy="614363"/>
          </a:xfrm>
        </p:spPr>
        <p:txBody>
          <a:bodyPr/>
          <a:lstStyle/>
          <a:p>
            <a:r>
              <a:rPr lang="en-US" i="1" dirty="0" smtClean="0">
                <a:latin typeface="HelveticaNeueLT Pro 35 Th" charset="0"/>
                <a:cs typeface="HelveticaNeueLT Pro 35 Th" charset="0"/>
              </a:rPr>
              <a:t>Simon Jupp</a:t>
            </a:r>
          </a:p>
          <a:p>
            <a:r>
              <a:rPr lang="en-US" i="1" dirty="0" smtClean="0">
                <a:latin typeface="HelveticaNeueLT Pro 35 Th" charset="0"/>
                <a:cs typeface="HelveticaNeueLT Pro 35 Th" charset="0"/>
              </a:rPr>
              <a:t>Samples, Phenotypes and Ontologies Team</a:t>
            </a:r>
          </a:p>
          <a:p>
            <a:r>
              <a:rPr lang="en-US" i="1" dirty="0" smtClean="0">
                <a:latin typeface="HelveticaNeueLT Pro 35 Th" charset="0"/>
                <a:cs typeface="HelveticaNeueLT Pro 35 Th" charset="0"/>
              </a:rPr>
              <a:t>European Bioinformatics Institute</a:t>
            </a:r>
            <a:endParaRPr lang="en-US" i="1" dirty="0">
              <a:latin typeface="HelveticaNeueLT Pro 35 Th" charset="0"/>
              <a:cs typeface="HelveticaNeueLT Pro 35 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21771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fill in templates and submit back to server from within Google Sheet</a:t>
            </a:r>
            <a:endParaRPr lang="en-US" dirty="0"/>
          </a:p>
        </p:txBody>
      </p:sp>
      <p:pic>
        <p:nvPicPr>
          <p:cNvPr id="4" name="Picture 3" descr="Screenshot 2015-06-15 17.2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36855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AgroZooma</a:t>
            </a:r>
            <a:r>
              <a:rPr lang="en-US" dirty="0" smtClean="0"/>
              <a:t> instance</a:t>
            </a:r>
          </a:p>
          <a:p>
            <a:pPr lvl="1"/>
            <a:r>
              <a:rPr lang="en-US" dirty="0" smtClean="0"/>
              <a:t>We already have some curated plant data to load</a:t>
            </a:r>
          </a:p>
          <a:p>
            <a:pPr lvl="1"/>
            <a:r>
              <a:rPr lang="en-US" dirty="0" smtClean="0"/>
              <a:t>Add any data you have </a:t>
            </a:r>
          </a:p>
          <a:p>
            <a:r>
              <a:rPr lang="en-US" dirty="0" smtClean="0"/>
              <a:t>Develop Google Add-On for auto annotating spreadsheet data</a:t>
            </a:r>
          </a:p>
          <a:p>
            <a:pPr lvl="1"/>
            <a:r>
              <a:rPr lang="en-US" dirty="0" smtClean="0"/>
              <a:t>Query </a:t>
            </a:r>
            <a:r>
              <a:rPr lang="en-US" dirty="0" err="1" smtClean="0"/>
              <a:t>Zooma</a:t>
            </a:r>
            <a:r>
              <a:rPr lang="en-US" dirty="0" smtClean="0"/>
              <a:t> + NCBO services</a:t>
            </a:r>
          </a:p>
          <a:p>
            <a:pPr lvl="1"/>
            <a:r>
              <a:rPr lang="en-US" dirty="0" smtClean="0"/>
              <a:t>Any “fixes” get pushed back into </a:t>
            </a:r>
            <a:r>
              <a:rPr lang="en-US" dirty="0" err="1" smtClean="0"/>
              <a:t>Zooma</a:t>
            </a:r>
            <a:endParaRPr lang="en-US" dirty="0" smtClean="0"/>
          </a:p>
          <a:p>
            <a:r>
              <a:rPr lang="en-US" dirty="0" smtClean="0"/>
              <a:t>How to contribute to this hack</a:t>
            </a:r>
          </a:p>
          <a:p>
            <a:pPr lvl="1"/>
            <a:r>
              <a:rPr lang="en-US" dirty="0" smtClean="0"/>
              <a:t>We need curated datasets (samples/phenotypes)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35737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 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2" y="2952852"/>
            <a:ext cx="637608" cy="425072"/>
          </a:xfrm>
          <a:prstGeom prst="rect">
            <a:avLst/>
          </a:prstGeom>
        </p:spPr>
      </p:pic>
      <p:pic>
        <p:nvPicPr>
          <p:cNvPr id="6" name="Picture 5" descr="Screenshot 2017-01-17 13.13.3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99" y="3001177"/>
            <a:ext cx="1942468" cy="411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001177"/>
            <a:ext cx="1297836" cy="333194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912" y="2935539"/>
            <a:ext cx="710084" cy="71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351" y="4116995"/>
            <a:ext cx="1274564" cy="12745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0327" y="5572855"/>
            <a:ext cx="170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Helen Parkinson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0238" y="5571640"/>
            <a:ext cx="148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Tony </a:t>
            </a:r>
            <a:r>
              <a:rPr lang="en-US" dirty="0" smtClean="0"/>
              <a:t>Burdett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168" y="996084"/>
            <a:ext cx="1406680" cy="14066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168" y="2559236"/>
            <a:ext cx="150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Sira</a:t>
            </a:r>
            <a:r>
              <a:rPr lang="en-US" dirty="0" smtClean="0"/>
              <a:t> </a:t>
            </a:r>
            <a:r>
              <a:rPr lang="en-US" dirty="0" err="1" smtClean="0"/>
              <a:t>Sarntivijai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23" y="965748"/>
            <a:ext cx="1485401" cy="1485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5791" y="2559236"/>
            <a:ext cx="155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Olga </a:t>
            </a:r>
            <a:r>
              <a:rPr lang="en-US" dirty="0" err="1" smtClean="0"/>
              <a:t>Vrousgou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136" y="835175"/>
            <a:ext cx="1757040" cy="1757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70767" y="2631845"/>
            <a:ext cx="155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Liener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00" y="3001177"/>
            <a:ext cx="637608" cy="425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7652" y="3645623"/>
            <a:ext cx="3948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Funding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EMBL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CORBEL This project receives funding from the European Union’s Horizon 2020 research and innovation </a:t>
            </a:r>
            <a:r>
              <a:rPr lang="en-US" sz="1200" dirty="0" err="1"/>
              <a:t>programme</a:t>
            </a:r>
            <a:r>
              <a:rPr lang="en-US" sz="1200" dirty="0"/>
              <a:t> under grant agreement No 654248.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EXCELERATE </a:t>
            </a:r>
            <a:r>
              <a:rPr lang="en-US" sz="1200" dirty="0" smtClean="0"/>
              <a:t>ELIXIR</a:t>
            </a:r>
            <a:r>
              <a:rPr lang="en-US" sz="1200" dirty="0"/>
              <a:t>-EXCELERATE is funded by the European Commission within the Research Infrastructures </a:t>
            </a:r>
            <a:r>
              <a:rPr lang="en-US" sz="1200" dirty="0" err="1"/>
              <a:t>programme</a:t>
            </a:r>
            <a:r>
              <a:rPr lang="en-US" sz="1200" dirty="0"/>
              <a:t> of Horizon 2020, grant agreement number 676559.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5635" y="4112195"/>
            <a:ext cx="1345222" cy="13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63645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5862960"/>
            <a:ext cx="1016000" cy="1016000"/>
          </a:xfrm>
          <a:prstGeom prst="rect">
            <a:avLst/>
          </a:prstGeom>
        </p:spPr>
      </p:pic>
      <p:sp>
        <p:nvSpPr>
          <p:cNvPr id="268" name="TextShape 1"/>
          <p:cNvSpPr txBox="1"/>
          <p:nvPr/>
        </p:nvSpPr>
        <p:spPr>
          <a:xfrm>
            <a:off x="533520" y="317520"/>
            <a:ext cx="8152920" cy="7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72AD46"/>
                </a:solidFill>
                <a:uFill>
                  <a:solidFill>
                    <a:srgbClr val="FFFFFF"/>
                  </a:solidFill>
                </a:uFill>
                <a:latin typeface="HelveticaNeueLT Pro 45 Lt"/>
                <a:ea typeface="ＭＳ Ｐゴシック"/>
              </a:rPr>
              <a:t>Raw Data to Explicit Knowledge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4"/>
          <a:stretch/>
        </p:blipFill>
        <p:spPr>
          <a:xfrm>
            <a:off x="538920" y="1800000"/>
            <a:ext cx="6949080" cy="3882600"/>
          </a:xfrm>
          <a:prstGeom prst="rect">
            <a:avLst/>
          </a:prstGeom>
          <a:ln>
            <a:noFill/>
          </a:ln>
        </p:spPr>
      </p:pic>
      <p:sp>
        <p:nvSpPr>
          <p:cNvPr id="270" name="TextShape 2"/>
          <p:cNvSpPr txBox="1"/>
          <p:nvPr/>
        </p:nvSpPr>
        <p:spPr>
          <a:xfrm>
            <a:off x="1501344" y="2504274"/>
            <a:ext cx="1323720" cy="122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Data
</a:t>
            </a:r>
            <a:r>
              <a:rPr lang="en-GB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Exploration</a:t>
            </a:r>
          </a:p>
          <a:p>
            <a:pPr algn="ctr"/>
            <a:r>
              <a:rPr lang="en-GB" sz="1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and</a:t>
            </a:r>
          </a:p>
          <a:p>
            <a:pPr algn="ctr"/>
            <a:r>
              <a:rPr lang="en-GB" sz="18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Cleanup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5236215" y="4212993"/>
            <a:ext cx="1455135" cy="839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GB" sz="1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Data structuring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4"/>
          <p:cNvSpPr txBox="1"/>
          <p:nvPr/>
        </p:nvSpPr>
        <p:spPr>
          <a:xfrm>
            <a:off x="3445123" y="3512615"/>
            <a:ext cx="1244520" cy="100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Ontology
Annotation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720000" y="3600000"/>
            <a:ext cx="4176000" cy="23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1DD8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6"/>
          <p:cNvSpPr/>
          <p:nvPr/>
        </p:nvSpPr>
        <p:spPr>
          <a:xfrm flipH="1" flipV="1">
            <a:off x="3096000" y="1728000"/>
            <a:ext cx="4176000" cy="23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1DD8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TextShape 7"/>
          <p:cNvSpPr txBox="1"/>
          <p:nvPr/>
        </p:nvSpPr>
        <p:spPr>
          <a:xfrm>
            <a:off x="1008000" y="4770360"/>
            <a:ext cx="1640880" cy="70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Data cleaning 
and mapping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8"/>
          <p:cNvSpPr txBox="1"/>
          <p:nvPr/>
        </p:nvSpPr>
        <p:spPr>
          <a:xfrm>
            <a:off x="5328000" y="2088000"/>
            <a:ext cx="1095120" cy="70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NeueLT Pro 45 Lt"/>
              </a:rPr>
              <a:t>Ontology
building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Picture 276"/>
          <p:cNvPicPr/>
          <p:nvPr/>
        </p:nvPicPr>
        <p:blipFill>
          <a:blip r:embed="rId5"/>
          <a:stretch/>
        </p:blipFill>
        <p:spPr>
          <a:xfrm>
            <a:off x="1345320" y="1952980"/>
            <a:ext cx="5220720" cy="3525840"/>
          </a:xfrm>
          <a:prstGeom prst="rect">
            <a:avLst/>
          </a:prstGeom>
          <a:ln>
            <a:noFill/>
          </a:ln>
        </p:spPr>
      </p:pic>
      <p:sp>
        <p:nvSpPr>
          <p:cNvPr id="278" name="CustomShape 9"/>
          <p:cNvSpPr/>
          <p:nvPr/>
        </p:nvSpPr>
        <p:spPr>
          <a:xfrm>
            <a:off x="7666560" y="533988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10"/>
          <p:cNvSpPr/>
          <p:nvPr/>
        </p:nvSpPr>
        <p:spPr>
          <a:xfrm>
            <a:off x="8048520" y="551340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11"/>
          <p:cNvSpPr/>
          <p:nvPr/>
        </p:nvSpPr>
        <p:spPr>
          <a:xfrm>
            <a:off x="8037360" y="505944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8418600" y="575460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8407440" y="526320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Line 14"/>
          <p:cNvSpPr/>
          <p:nvPr/>
        </p:nvSpPr>
        <p:spPr>
          <a:xfrm flipV="1">
            <a:off x="7876440" y="5238360"/>
            <a:ext cx="155160" cy="140400"/>
          </a:xfrm>
          <a:prstGeom prst="line">
            <a:avLst/>
          </a:prstGeom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5"/>
          <p:cNvSpPr/>
          <p:nvPr/>
        </p:nvSpPr>
        <p:spPr>
          <a:xfrm>
            <a:off x="8404920" y="4794840"/>
            <a:ext cx="211320" cy="211680"/>
          </a:xfrm>
          <a:prstGeom prst="ellipse">
            <a:avLst/>
          </a:prstGeom>
          <a:solidFill>
            <a:srgbClr val="007E82"/>
          </a:solidFill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Line 16"/>
          <p:cNvSpPr/>
          <p:nvPr/>
        </p:nvSpPr>
        <p:spPr>
          <a:xfrm flipV="1">
            <a:off x="8258760" y="4958640"/>
            <a:ext cx="154800" cy="140760"/>
          </a:xfrm>
          <a:prstGeom prst="line">
            <a:avLst/>
          </a:prstGeom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Line 17"/>
          <p:cNvSpPr/>
          <p:nvPr/>
        </p:nvSpPr>
        <p:spPr>
          <a:xfrm>
            <a:off x="7863120" y="5479560"/>
            <a:ext cx="169560" cy="99000"/>
          </a:xfrm>
          <a:prstGeom prst="line">
            <a:avLst/>
          </a:prstGeom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Line 18"/>
          <p:cNvSpPr/>
          <p:nvPr/>
        </p:nvSpPr>
        <p:spPr>
          <a:xfrm flipV="1">
            <a:off x="8242920" y="5424480"/>
            <a:ext cx="154800" cy="140400"/>
          </a:xfrm>
          <a:prstGeom prst="line">
            <a:avLst/>
          </a:prstGeom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Line 19"/>
          <p:cNvSpPr/>
          <p:nvPr/>
        </p:nvSpPr>
        <p:spPr>
          <a:xfrm>
            <a:off x="8244000" y="5694480"/>
            <a:ext cx="169560" cy="99000"/>
          </a:xfrm>
          <a:prstGeom prst="line">
            <a:avLst/>
          </a:prstGeom>
          <a:ln w="19080">
            <a:solidFill>
              <a:srgbClr val="DF00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20"/>
          <p:cNvSpPr/>
          <p:nvPr/>
        </p:nvSpPr>
        <p:spPr>
          <a:xfrm>
            <a:off x="533880" y="1078920"/>
            <a:ext cx="1355040" cy="536760"/>
          </a:xfrm>
          <a:prstGeom prst="cloudCallout">
            <a:avLst>
              <a:gd name="adj1" fmla="val 10682"/>
              <a:gd name="adj2" fmla="val 24176"/>
            </a:avLst>
          </a:prstGeom>
          <a:solidFill>
            <a:srgbClr val="E6E6E6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0" name="Picture 289"/>
          <p:cNvPicPr/>
          <p:nvPr/>
        </p:nvPicPr>
        <p:blipFill>
          <a:blip r:embed="rId6"/>
          <a:stretch/>
        </p:blipFill>
        <p:spPr>
          <a:xfrm>
            <a:off x="1493280" y="1440720"/>
            <a:ext cx="93240" cy="9252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7"/>
          <a:stretch/>
        </p:blipFill>
        <p:spPr>
          <a:xfrm>
            <a:off x="1645560" y="1206000"/>
            <a:ext cx="140040" cy="51480"/>
          </a:xfrm>
          <a:prstGeom prst="rect">
            <a:avLst/>
          </a:prstGeom>
          <a:ln>
            <a:noFill/>
          </a:ln>
        </p:spPr>
      </p:pic>
      <p:pic>
        <p:nvPicPr>
          <p:cNvPr id="292" name="Picture 291"/>
          <p:cNvPicPr/>
          <p:nvPr/>
        </p:nvPicPr>
        <p:blipFill>
          <a:blip r:embed="rId8"/>
          <a:stretch/>
        </p:blipFill>
        <p:spPr>
          <a:xfrm>
            <a:off x="577800" y="1348200"/>
            <a:ext cx="521640" cy="48960"/>
          </a:xfrm>
          <a:prstGeom prst="rect">
            <a:avLst/>
          </a:prstGeom>
          <a:ln>
            <a:noFill/>
          </a:ln>
        </p:spPr>
      </p:pic>
      <p:pic>
        <p:nvPicPr>
          <p:cNvPr id="293" name="Picture 292"/>
          <p:cNvPicPr/>
          <p:nvPr/>
        </p:nvPicPr>
        <p:blipFill>
          <a:blip r:embed="rId9"/>
          <a:stretch/>
        </p:blipFill>
        <p:spPr>
          <a:xfrm>
            <a:off x="868320" y="1384200"/>
            <a:ext cx="246960" cy="1476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10"/>
          <a:stretch/>
        </p:blipFill>
        <p:spPr>
          <a:xfrm>
            <a:off x="1670400" y="1243440"/>
            <a:ext cx="208080" cy="20808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11"/>
          <a:stretch/>
        </p:blipFill>
        <p:spPr>
          <a:xfrm>
            <a:off x="999720" y="1167840"/>
            <a:ext cx="329400" cy="8100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12"/>
          <a:stretch/>
        </p:blipFill>
        <p:spPr>
          <a:xfrm>
            <a:off x="819000" y="1265040"/>
            <a:ext cx="331920" cy="6588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3"/>
          <a:stretch/>
        </p:blipFill>
        <p:spPr>
          <a:xfrm>
            <a:off x="668880" y="1248840"/>
            <a:ext cx="139320" cy="9324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14"/>
          <a:stretch/>
        </p:blipFill>
        <p:spPr>
          <a:xfrm>
            <a:off x="1345320" y="1148760"/>
            <a:ext cx="368280" cy="39600"/>
          </a:xfrm>
          <a:prstGeom prst="rect">
            <a:avLst/>
          </a:prstGeom>
          <a:ln>
            <a:noFill/>
          </a:ln>
        </p:spPr>
      </p:pic>
      <p:pic>
        <p:nvPicPr>
          <p:cNvPr id="299" name="Picture 298"/>
          <p:cNvPicPr/>
          <p:nvPr/>
        </p:nvPicPr>
        <p:blipFill>
          <a:blip r:embed="rId15"/>
          <a:stretch/>
        </p:blipFill>
        <p:spPr>
          <a:xfrm>
            <a:off x="1162440" y="1482840"/>
            <a:ext cx="237600" cy="56160"/>
          </a:xfrm>
          <a:prstGeom prst="rect">
            <a:avLst/>
          </a:prstGeom>
          <a:ln>
            <a:noFill/>
          </a:ln>
        </p:spPr>
      </p:pic>
      <p:pic>
        <p:nvPicPr>
          <p:cNvPr id="300" name="Picture 299"/>
          <p:cNvPicPr/>
          <p:nvPr/>
        </p:nvPicPr>
        <p:blipFill>
          <a:blip r:embed="rId16"/>
          <a:stretch/>
        </p:blipFill>
        <p:spPr>
          <a:xfrm>
            <a:off x="1137240" y="1626840"/>
            <a:ext cx="153000" cy="153360"/>
          </a:xfrm>
          <a:prstGeom prst="rect">
            <a:avLst/>
          </a:prstGeom>
          <a:ln>
            <a:noFill/>
          </a:ln>
        </p:spPr>
      </p:pic>
      <p:pic>
        <p:nvPicPr>
          <p:cNvPr id="301" name="Picture 300"/>
          <p:cNvPicPr/>
          <p:nvPr/>
        </p:nvPicPr>
        <p:blipFill>
          <a:blip r:embed="rId17"/>
          <a:stretch/>
        </p:blipFill>
        <p:spPr>
          <a:xfrm>
            <a:off x="1380240" y="1325880"/>
            <a:ext cx="275400" cy="10152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18"/>
          <a:stretch/>
        </p:blipFill>
        <p:spPr>
          <a:xfrm>
            <a:off x="1155240" y="1268640"/>
            <a:ext cx="212400" cy="10332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19"/>
          <a:stretch/>
        </p:blipFill>
        <p:spPr>
          <a:xfrm>
            <a:off x="1116720" y="1385280"/>
            <a:ext cx="248040" cy="6876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20"/>
          <a:stretch/>
        </p:blipFill>
        <p:spPr>
          <a:xfrm>
            <a:off x="650520" y="1415160"/>
            <a:ext cx="199080" cy="8064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21"/>
          <a:stretch/>
        </p:blipFill>
        <p:spPr>
          <a:xfrm>
            <a:off x="1386000" y="1217520"/>
            <a:ext cx="221400" cy="83880"/>
          </a:xfrm>
          <a:prstGeom prst="rect">
            <a:avLst/>
          </a:prstGeom>
          <a:ln>
            <a:noFill/>
          </a:ln>
        </p:spPr>
      </p:pic>
      <p:pic>
        <p:nvPicPr>
          <p:cNvPr id="306" name="Picture 305"/>
          <p:cNvPicPr/>
          <p:nvPr/>
        </p:nvPicPr>
        <p:blipFill>
          <a:blip r:embed="rId22"/>
          <a:stretch/>
        </p:blipFill>
        <p:spPr>
          <a:xfrm>
            <a:off x="712080" y="1168560"/>
            <a:ext cx="269640" cy="6876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1560" y="6093296"/>
            <a:ext cx="1684071" cy="4683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08304" y="162880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328" y="2852936"/>
            <a:ext cx="112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Webulous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08520" y="666525"/>
            <a:ext cx="1071298" cy="10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Thousands of sample attributes…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200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316155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HelveticaNeueLT Pro 45 Lt" pitchFamily="34" charset="0"/>
                <a:ea typeface="ＭＳ Ｐゴシック"/>
                <a:cs typeface="HelveticaNeueLT Pro 45 Lt" pitchFamily="34" charset="0"/>
              </a:rPr>
              <a:t>Curation - Dirty data and the long tail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619125" y="1006475"/>
            <a:ext cx="8153400" cy="438150"/>
          </a:xfrm>
        </p:spPr>
        <p:txBody>
          <a:bodyPr/>
          <a:lstStyle/>
          <a:p>
            <a:r>
              <a:rPr lang="en-GB" smtClean="0">
                <a:latin typeface="HelveticaNeueLT Pro 45 Lt" pitchFamily="34" charset="0"/>
                <a:ea typeface="ＭＳ Ｐゴシック"/>
                <a:cs typeface="HelveticaNeueLT Pro 45 Lt" pitchFamily="34" charset="0"/>
              </a:rPr>
              <a:t>There is much variation in the data we receive </a:t>
            </a:r>
          </a:p>
        </p:txBody>
      </p:sp>
      <p:pic>
        <p:nvPicPr>
          <p:cNvPr id="20483" name="Picture 2" descr="C:\Users\local_admin\Desktop\zooma-qx6hrnctlyjl\zooma-qx6hrnctlyjl-099_174958_797101\content\data\repo\1854267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1595"/>
          <a:stretch>
            <a:fillRect/>
          </a:stretch>
        </p:blipFill>
        <p:spPr bwMode="auto">
          <a:xfrm>
            <a:off x="1138238" y="1444625"/>
            <a:ext cx="6634162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6985000" y="6305550"/>
            <a:ext cx="660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200</a:t>
            </a: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4327525" y="6305550"/>
            <a:ext cx="6588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100</a:t>
            </a:r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1849438" y="4429125"/>
            <a:ext cx="14366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/>
              <a:t>sex:female</a:t>
            </a:r>
          </a:p>
        </p:txBody>
      </p:sp>
      <p:cxnSp>
        <p:nvCxnSpPr>
          <p:cNvPr id="20487" name="Straight Arrow Connector 7"/>
          <p:cNvCxnSpPr>
            <a:cxnSpLocks noChangeShapeType="1"/>
          </p:cNvCxnSpPr>
          <p:nvPr/>
        </p:nvCxnSpPr>
        <p:spPr bwMode="auto">
          <a:xfrm flipH="1">
            <a:off x="1924050" y="4768850"/>
            <a:ext cx="287338" cy="1004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88" name="TextBox 9"/>
          <p:cNvSpPr txBox="1">
            <a:spLocks noChangeArrowheads="1"/>
          </p:cNvSpPr>
          <p:nvPr/>
        </p:nvSpPr>
        <p:spPr bwMode="auto">
          <a:xfrm>
            <a:off x="3019425" y="4090988"/>
            <a:ext cx="15954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/>
              <a:t>gender:female</a:t>
            </a:r>
          </a:p>
        </p:txBody>
      </p:sp>
      <p:cxnSp>
        <p:nvCxnSpPr>
          <p:cNvPr id="20489" name="Straight Arrow Connector 10"/>
          <p:cNvCxnSpPr>
            <a:cxnSpLocks noChangeShapeType="1"/>
          </p:cNvCxnSpPr>
          <p:nvPr/>
        </p:nvCxnSpPr>
        <p:spPr bwMode="auto">
          <a:xfrm flipH="1">
            <a:off x="2068513" y="4429125"/>
            <a:ext cx="1546225" cy="160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90" name="TextBox 12"/>
          <p:cNvSpPr txBox="1">
            <a:spLocks noChangeArrowheads="1"/>
          </p:cNvSpPr>
          <p:nvPr/>
        </p:nvSpPr>
        <p:spPr bwMode="auto">
          <a:xfrm>
            <a:off x="3709988" y="4603750"/>
            <a:ext cx="2222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/>
              <a:t>disease:breast cancer</a:t>
            </a:r>
          </a:p>
        </p:txBody>
      </p:sp>
      <p:cxnSp>
        <p:nvCxnSpPr>
          <p:cNvPr id="20491" name="Straight Arrow Connector 13"/>
          <p:cNvCxnSpPr>
            <a:cxnSpLocks noChangeShapeType="1"/>
          </p:cNvCxnSpPr>
          <p:nvPr/>
        </p:nvCxnSpPr>
        <p:spPr bwMode="auto">
          <a:xfrm flipH="1">
            <a:off x="3465513" y="4941888"/>
            <a:ext cx="989012" cy="12668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92" name="TextBox 15"/>
          <p:cNvSpPr txBox="1">
            <a:spLocks noChangeArrowheads="1"/>
          </p:cNvSpPr>
          <p:nvPr/>
        </p:nvSpPr>
        <p:spPr bwMode="auto">
          <a:xfrm>
            <a:off x="3678238" y="5870575"/>
            <a:ext cx="18557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/>
              <a:t>frequency=2285</a:t>
            </a:r>
          </a:p>
        </p:txBody>
      </p:sp>
      <p:sp>
        <p:nvSpPr>
          <p:cNvPr id="20493" name="TextBox 16"/>
          <p:cNvSpPr txBox="1">
            <a:spLocks noChangeArrowheads="1"/>
          </p:cNvSpPr>
          <p:nvPr/>
        </p:nvSpPr>
        <p:spPr bwMode="auto">
          <a:xfrm>
            <a:off x="6057900" y="5853113"/>
            <a:ext cx="18557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/>
              <a:t>frequency=1288</a:t>
            </a:r>
          </a:p>
        </p:txBody>
      </p:sp>
      <p:sp>
        <p:nvSpPr>
          <p:cNvPr id="20494" name="TextBox 17"/>
          <p:cNvSpPr txBox="1">
            <a:spLocks noChangeArrowheads="1"/>
          </p:cNvSpPr>
          <p:nvPr/>
        </p:nvSpPr>
        <p:spPr bwMode="auto">
          <a:xfrm>
            <a:off x="5789613" y="2425700"/>
            <a:ext cx="25781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/>
              <a:t>This is top 200. There are nearly 250,000 in total and half are used only once</a:t>
            </a:r>
          </a:p>
        </p:txBody>
      </p:sp>
    </p:spTree>
    <p:extLst>
      <p:ext uri="{BB962C8B-B14F-4D97-AF65-F5344CB8AC3E}">
        <p14:creationId xmlns:p14="http://schemas.microsoft.com/office/powerpoint/2010/main" val="3800643874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smtClean="0">
                <a:latin typeface="HelveticaNeueLT Pro 45 Lt" pitchFamily="34" charset="0"/>
                <a:ea typeface="ＭＳ Ｐゴシック"/>
                <a:cs typeface="HelveticaNeueLT Pro 45 Lt" pitchFamily="34" charset="0"/>
              </a:rPr>
              <a:t>Data comes in many forms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219200"/>
            <a:ext cx="8382000" cy="838200"/>
          </a:xfrm>
        </p:spPr>
        <p:txBody>
          <a:bodyPr/>
          <a:lstStyle/>
          <a:p>
            <a:r>
              <a:rPr lang="en-GB" sz="2000" smtClean="0">
                <a:latin typeface="HelveticaNeueLT Pro 45 Lt" pitchFamily="34" charset="0"/>
                <a:ea typeface="ＭＳ Ｐゴシック"/>
                <a:cs typeface="HelveticaNeueLT Pro 45 Lt" pitchFamily="34" charset="0"/>
              </a:rPr>
              <a:t>We need fuzziness which is hard to do programmatically</a:t>
            </a:r>
          </a:p>
        </p:txBody>
      </p:sp>
      <p:graphicFrame>
        <p:nvGraphicFramePr>
          <p:cNvPr id="25632" name="Group 32"/>
          <p:cNvGraphicFramePr>
            <a:graphicFrameLocks noGrp="1"/>
          </p:cNvGraphicFramePr>
          <p:nvPr>
            <p:ph sz="half" idx="4294967295"/>
          </p:nvPr>
        </p:nvGraphicFramePr>
        <p:xfrm>
          <a:off x="609600" y="1828800"/>
          <a:ext cx="8077200" cy="2743200"/>
        </p:xfrm>
        <a:graphic>
          <a:graphicData uri="http://schemas.openxmlformats.org/drawingml/2006/table">
            <a:tbl>
              <a:tblPr/>
              <a:tblGrid>
                <a:gridCol w="3505200"/>
                <a:gridCol w="45720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Input from submission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Ontology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2’-deoxy-5-azacytidine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5-aza-2’-deoxycytidine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Ovarian Cancer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ovarian carcinoma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Anterior tibialis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tibialis anterios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Barret&amp;#39;s Esophagus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Barrett’s esophagus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Endothelium, Vascula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575"/>
                        </a:spcAft>
                        <a:buClr>
                          <a:schemeClr val="accent1"/>
                        </a:buClr>
                        <a:buSzPct val="120000"/>
                        <a:buFont typeface="Arial" pitchFamily="34" charset="0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NeueLT Pro 45 Lt" pitchFamily="34" charset="0"/>
                          <a:ea typeface="ＭＳ Ｐゴシック" pitchFamily="34" charset="-128"/>
                          <a:cs typeface="HelveticaNeueLT Pro 45 Lt" pitchFamily="34" charset="0"/>
                        </a:rPr>
                        <a:t>cardiovascular system endothelium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72879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Screen Shot 2012-11-26 at 13.29.4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5"/>
            <a:ext cx="9144000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153400" cy="762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Sample description with semantic markup</a:t>
            </a:r>
          </a:p>
        </p:txBody>
      </p:sp>
      <p:sp>
        <p:nvSpPr>
          <p:cNvPr id="20484" name="Rectangle 8"/>
          <p:cNvSpPr>
            <a:spLocks noChangeArrowheads="1"/>
          </p:cNvSpPr>
          <p:nvPr/>
        </p:nvSpPr>
        <p:spPr bwMode="auto">
          <a:xfrm>
            <a:off x="2411414" y="3573463"/>
            <a:ext cx="2016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811129"/>
                </a:solidFill>
              </a:rPr>
              <a:t>CL:CL_0000071 </a:t>
            </a:r>
          </a:p>
          <a:p>
            <a:r>
              <a:rPr lang="en-US" sz="1600" b="1">
                <a:solidFill>
                  <a:srgbClr val="811129"/>
                </a:solidFill>
              </a:rPr>
              <a:t>(blood vessel endothelial cell)</a:t>
            </a:r>
          </a:p>
        </p:txBody>
      </p:sp>
      <p:sp>
        <p:nvSpPr>
          <p:cNvPr id="20485" name="Rectangle 9"/>
          <p:cNvSpPr>
            <a:spLocks noChangeArrowheads="1"/>
          </p:cNvSpPr>
          <p:nvPr/>
        </p:nvSpPr>
        <p:spPr bwMode="auto">
          <a:xfrm>
            <a:off x="4932363" y="3756026"/>
            <a:ext cx="208756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811129"/>
                </a:solidFill>
              </a:rPr>
              <a:t>obo:CHEBI_39867 </a:t>
            </a:r>
          </a:p>
          <a:p>
            <a:r>
              <a:rPr lang="en-US" sz="1600" b="1">
                <a:solidFill>
                  <a:srgbClr val="811129"/>
                </a:solidFill>
              </a:rPr>
              <a:t>(valproic acid)</a:t>
            </a:r>
          </a:p>
        </p:txBody>
      </p:sp>
      <p:sp>
        <p:nvSpPr>
          <p:cNvPr id="20486" name="Rectangle 10"/>
          <p:cNvSpPr>
            <a:spLocks noChangeArrowheads="1"/>
          </p:cNvSpPr>
          <p:nvPr/>
        </p:nvSpPr>
        <p:spPr bwMode="auto">
          <a:xfrm>
            <a:off x="7092950" y="3644901"/>
            <a:ext cx="2051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811129"/>
                </a:solidFill>
              </a:rPr>
              <a:t>NCBITaxon:NCBITaxon_9606</a:t>
            </a:r>
          </a:p>
          <a:p>
            <a:r>
              <a:rPr lang="en-US" sz="1600" b="1">
                <a:solidFill>
                  <a:srgbClr val="811129"/>
                </a:solidFill>
              </a:rPr>
              <a:t>(Homo Sapiens)</a:t>
            </a:r>
          </a:p>
        </p:txBody>
      </p:sp>
      <p:pic>
        <p:nvPicPr>
          <p:cNvPr id="12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6" y="4868863"/>
            <a:ext cx="969963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2411414" y="1700215"/>
            <a:ext cx="1944687" cy="2808287"/>
          </a:xfrm>
          <a:prstGeom prst="rect">
            <a:avLst/>
          </a:prstGeom>
          <a:solidFill>
            <a:srgbClr val="CDE6FF">
              <a:alpha val="17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4859338" y="1700215"/>
            <a:ext cx="2087562" cy="2808287"/>
          </a:xfrm>
          <a:prstGeom prst="rect">
            <a:avLst/>
          </a:prstGeom>
          <a:solidFill>
            <a:srgbClr val="FEFCBA">
              <a:alpha val="17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7019926" y="1700215"/>
            <a:ext cx="2087563" cy="2808287"/>
          </a:xfrm>
          <a:prstGeom prst="rect">
            <a:avLst/>
          </a:prstGeom>
          <a:solidFill>
            <a:srgbClr val="FFBDC5">
              <a:alpha val="17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" name="Group 57"/>
          <p:cNvGrpSpPr>
            <a:grpSpLocks/>
          </p:cNvGrpSpPr>
          <p:nvPr/>
        </p:nvGrpSpPr>
        <p:grpSpPr bwMode="auto">
          <a:xfrm>
            <a:off x="1115616" y="3789041"/>
            <a:ext cx="1116013" cy="1120775"/>
            <a:chOff x="842" y="1196"/>
            <a:chExt cx="703" cy="706"/>
          </a:xfrm>
        </p:grpSpPr>
        <p:pic>
          <p:nvPicPr>
            <p:cNvPr id="14" name="Picture 5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" y="1362"/>
              <a:ext cx="638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56"/>
            <p:cNvSpPr txBox="1">
              <a:spLocks noChangeArrowheads="1"/>
            </p:cNvSpPr>
            <p:nvPr/>
          </p:nvSpPr>
          <p:spPr bwMode="auto">
            <a:xfrm>
              <a:off x="842" y="1196"/>
              <a:ext cx="70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794" tIns="50397" rIns="100794" bIns="50397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08063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08063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08063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08063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sz="1600"/>
                <a:t>Curation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912905685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animBg="1"/>
      <p:bldP spid="23564" grpId="0" animBg="1"/>
      <p:bldP spid="235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1 at 09.56.3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" y="1397000"/>
            <a:ext cx="9144000" cy="5246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US" dirty="0" smtClean="0"/>
              <a:t>Automated ontology mapping with </a:t>
            </a:r>
            <a:r>
              <a:rPr lang="en-US" dirty="0" err="1" smtClean="0"/>
              <a:t>Zooma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882134"/>
            <a:ext cx="344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http://www.ebi.ac.uk/fgpt/zooma</a:t>
            </a:r>
            <a:r>
              <a:rPr lang="en-US" dirty="0" smtClean="0"/>
              <a:t> </a:t>
            </a:r>
          </a:p>
        </p:txBody>
      </p:sp>
      <p:pic>
        <p:nvPicPr>
          <p:cNvPr id="8" name="Picture 7" descr="Screen Shot 2014-07-11 at 22.08.0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755"/>
            <a:ext cx="9144000" cy="6146258"/>
          </a:xfrm>
          <a:prstGeom prst="rect">
            <a:avLst/>
          </a:prstGeom>
        </p:spPr>
      </p:pic>
      <p:pic>
        <p:nvPicPr>
          <p:cNvPr id="9" name="Picture 8" descr="Screen Shot 2014-02-28 at 12.31.57 copy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" y="2419157"/>
            <a:ext cx="9144000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3243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search and ranking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42473" y="1144335"/>
            <a:ext cx="540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for “abnormal nuclear morphology”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 bwMode="auto">
          <a:xfrm rot="19330413">
            <a:off x="4221070" y="1627058"/>
            <a:ext cx="320729" cy="85945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20" y="2140063"/>
            <a:ext cx="1016000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05" y="2421711"/>
            <a:ext cx="1684071" cy="468381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 bwMode="auto">
          <a:xfrm rot="2965000">
            <a:off x="3271442" y="1590633"/>
            <a:ext cx="320729" cy="85945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9141279">
            <a:off x="3299255" y="3290021"/>
            <a:ext cx="320729" cy="85945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2965000">
            <a:off x="4296054" y="3318257"/>
            <a:ext cx="320729" cy="85945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681731"/>
              </p:ext>
            </p:extLst>
          </p:nvPr>
        </p:nvGraphicFramePr>
        <p:xfrm>
          <a:off x="943224" y="4552610"/>
          <a:ext cx="6754285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857"/>
                <a:gridCol w="1350857"/>
                <a:gridCol w="1350857"/>
                <a:gridCol w="1350857"/>
                <a:gridCol w="135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Hit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Ontology term match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Evidence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Confidence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err="1" smtClean="0"/>
                        <a:t>Souce</a:t>
                      </a:r>
                      <a:endParaRPr lang="en-US" sz="11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abnormal nuclear morphology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CMPO_12345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3 database, 356 annotations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err="1" smtClean="0"/>
                        <a:t>HIgh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err="1" smtClean="0"/>
                        <a:t>Zooma</a:t>
                      </a:r>
                      <a:endParaRPr lang="en-US" sz="11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abnormal nuclear morphology</a:t>
                      </a:r>
                    </a:p>
                    <a:p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FYPO_85687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0 database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Low</a:t>
                      </a:r>
                      <a:endParaRPr lang="en-US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OLS</a:t>
                      </a:r>
                      <a:endParaRPr lang="en-US" sz="1100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75767" y="4149335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Merged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20" y="2744060"/>
            <a:ext cx="1600200" cy="54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15" y="2070960"/>
            <a:ext cx="2044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3546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for search </a:t>
            </a:r>
            <a:r>
              <a:rPr lang="en-US" dirty="0" err="1" smtClean="0"/>
              <a:t>BioPortal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creating data validations </a:t>
            </a:r>
            <a:br>
              <a:rPr lang="en-US" dirty="0" smtClean="0"/>
            </a:br>
            <a:r>
              <a:rPr lang="en-US" dirty="0" smtClean="0"/>
              <a:t>from ontology terms</a:t>
            </a:r>
            <a:endParaRPr lang="en-US" dirty="0"/>
          </a:p>
        </p:txBody>
      </p:sp>
      <p:pic>
        <p:nvPicPr>
          <p:cNvPr id="4" name="Picture 3" descr="Screenshot 2015-07-08 12.23.3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38" y="0"/>
            <a:ext cx="2630262" cy="6858000"/>
          </a:xfrm>
          <a:prstGeom prst="rect">
            <a:avLst/>
          </a:prstGeom>
        </p:spPr>
      </p:pic>
      <p:pic>
        <p:nvPicPr>
          <p:cNvPr id="5" name="Picture 4" descr="Screenshot 2015-07-08 12.23.2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4" y="2257671"/>
            <a:ext cx="6124193" cy="3492211"/>
          </a:xfrm>
          <a:prstGeom prst="rect">
            <a:avLst/>
          </a:prstGeom>
        </p:spPr>
      </p:pic>
      <p:pic>
        <p:nvPicPr>
          <p:cNvPr id="6" name="Picture 5" descr="WEBULOUS_440x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4" y="2257671"/>
            <a:ext cx="3399734" cy="21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58658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MBL-EBI_slide_template_2016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penTargets_Key_Messages_DRAFT_2305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penTarg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OpenTarge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EMBL-EBI_slide_template_2016.potx</Template>
  <TotalTime>6602</TotalTime>
  <Words>443</Words>
  <Application>Microsoft Macintosh PowerPoint</Application>
  <PresentationFormat>On-screen Show (4:3)</PresentationFormat>
  <Paragraphs>92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EMBL-EBI_slide_template_2016</vt:lpstr>
      <vt:lpstr>1_Leere Präsentation</vt:lpstr>
      <vt:lpstr>OpenTargets_Key_Messages_DRAFT_230516</vt:lpstr>
      <vt:lpstr>1_Office Theme</vt:lpstr>
      <vt:lpstr>3_Office Theme</vt:lpstr>
      <vt:lpstr>OpenTargets</vt:lpstr>
      <vt:lpstr>1_OpenTargets</vt:lpstr>
      <vt:lpstr>2_Office Theme</vt:lpstr>
      <vt:lpstr>Data curation tooling – AgroHack 2016</vt:lpstr>
      <vt:lpstr>PowerPoint Presentation</vt:lpstr>
      <vt:lpstr>Thousands of sample attributes…</vt:lpstr>
      <vt:lpstr>Curation - Dirty data and the long tail</vt:lpstr>
      <vt:lpstr>Data comes in many forms</vt:lpstr>
      <vt:lpstr>Sample description with semantic markup</vt:lpstr>
      <vt:lpstr>Automated ontology mapping with Zooma</vt:lpstr>
      <vt:lpstr>Integrated search and ranking</vt:lpstr>
      <vt:lpstr>Sidebar for search BioPortal  and creating data validations  from ontology terms</vt:lpstr>
      <vt:lpstr>Users input</vt:lpstr>
      <vt:lpstr>Hack proposal</vt:lpstr>
      <vt:lpstr>Ontology team</vt:lpstr>
    </vt:vector>
  </TitlesOfParts>
  <Company>EBI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Simon Jupp</cp:lastModifiedBy>
  <cp:revision>229</cp:revision>
  <dcterms:created xsi:type="dcterms:W3CDTF">2012-11-02T14:35:31Z</dcterms:created>
  <dcterms:modified xsi:type="dcterms:W3CDTF">2017-03-23T11:39:44Z</dcterms:modified>
</cp:coreProperties>
</file>